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8" r:id="rId4"/>
    <p:sldId id="259" r:id="rId5"/>
    <p:sldId id="262" r:id="rId6"/>
    <p:sldId id="263" r:id="rId7"/>
    <p:sldId id="275" r:id="rId8"/>
    <p:sldId id="276" r:id="rId9"/>
    <p:sldId id="277" r:id="rId10"/>
    <p:sldId id="279" r:id="rId11"/>
    <p:sldId id="269" r:id="rId12"/>
    <p:sldId id="271" r:id="rId13"/>
    <p:sldId id="27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FF185-9AF2-40B7-A7B9-E779B84408FA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7C9E0-452E-4C31-ADAD-47C8213EE2F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FF185-9AF2-40B7-A7B9-E779B84408FA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7C9E0-452E-4C31-ADAD-47C8213EE2F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FF185-9AF2-40B7-A7B9-E779B84408FA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7C9E0-452E-4C31-ADAD-47C8213EE2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FF185-9AF2-40B7-A7B9-E779B84408FA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7C9E0-452E-4C31-ADAD-47C8213EE2F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FF185-9AF2-40B7-A7B9-E779B84408FA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7C9E0-452E-4C31-ADAD-47C8213EE2F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FF185-9AF2-40B7-A7B9-E779B84408FA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7C9E0-452E-4C31-ADAD-47C8213EE2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FF185-9AF2-40B7-A7B9-E779B84408FA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7C9E0-452E-4C31-ADAD-47C8213EE2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FF185-9AF2-40B7-A7B9-E779B84408FA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7C9E0-452E-4C31-ADAD-47C8213EE2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FF185-9AF2-40B7-A7B9-E779B84408FA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7C9E0-452E-4C31-ADAD-47C8213EE2F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FF185-9AF2-40B7-A7B9-E779B84408FA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7C9E0-452E-4C31-ADAD-47C8213EE2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FF185-9AF2-40B7-A7B9-E779B84408FA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7C9E0-452E-4C31-ADAD-47C8213EE2F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B1FF185-9AF2-40B7-A7B9-E779B84408FA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C97C9E0-452E-4C31-ADAD-47C8213EE2F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wav"/><Relationship Id="rId2" Type="http://schemas.microsoft.com/office/2007/relationships/media" Target="../media/media1.wav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wav"/><Relationship Id="rId2" Type="http://schemas.microsoft.com/office/2007/relationships/media" Target="../media/media3.wav"/><Relationship Id="rId1" Type="http://schemas.openxmlformats.org/officeDocument/2006/relationships/tags" Target="../tags/tag2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wav"/><Relationship Id="rId2" Type="http://schemas.microsoft.com/office/2007/relationships/media" Target="../media/media4.wav"/><Relationship Id="rId1" Type="http://schemas.openxmlformats.org/officeDocument/2006/relationships/tags" Target="../tags/tag3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1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1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wav"/><Relationship Id="rId2" Type="http://schemas.microsoft.com/office/2007/relationships/media" Target="../media/media10.wav"/><Relationship Id="rId1" Type="http://schemas.openxmlformats.org/officeDocument/2006/relationships/tags" Target="../tags/tag4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wav"/><Relationship Id="rId2" Type="http://schemas.microsoft.com/office/2007/relationships/media" Target="../media/media12.wav"/><Relationship Id="rId1" Type="http://schemas.openxmlformats.org/officeDocument/2006/relationships/tags" Target="../tags/tag5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620688"/>
            <a:ext cx="8136904" cy="5760640"/>
          </a:xfrm>
        </p:spPr>
        <p:txBody>
          <a:bodyPr/>
          <a:lstStyle/>
          <a:p>
            <a:pPr marL="182880" indent="0">
              <a:buNone/>
            </a:pPr>
            <a:r>
              <a:rPr lang="ru-RU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1) 380+60=</a:t>
            </a:r>
            <a:br>
              <a:rPr lang="ru-RU" sz="4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)  830-300=</a:t>
            </a:r>
            <a:br>
              <a:rPr lang="ru-RU" sz="4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) 570-80=  </a:t>
            </a:r>
            <a:endParaRPr lang="ru-RU" sz="48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08496" y="836712"/>
            <a:ext cx="1271616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440</a:t>
            </a:r>
            <a:endParaRPr lang="ru-RU" sz="3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24682" y="2276872"/>
            <a:ext cx="1171453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530</a:t>
            </a:r>
            <a:endParaRPr lang="ru-RU" sz="3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84622" y="3645024"/>
            <a:ext cx="1279465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490</a:t>
            </a:r>
            <a:endParaRPr lang="ru-RU" sz="3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96536" y="602128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95249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069"/>
    </mc:Choice>
    <mc:Fallback>
      <p:transition spd="slow" advTm="650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7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/>
      <p:bldP spid="6" grpId="0"/>
      <p:bldP spid="7" grpId="0"/>
    </p:bldLst>
  </p:timing>
  <p:extLst>
    <p:ext uri="{E180D4A7-C9FB-4DFB-919C-405C955672EB}">
      <p14:showEvtLst xmlns:p14="http://schemas.microsoft.com/office/powerpoint/2010/main">
        <p14:playEvt time="0" objId="3"/>
        <p14:stopEvt time="65069" objId="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476672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 smtClean="0"/>
              <a:t>Тема: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2204864"/>
            <a:ext cx="8280920" cy="3474720"/>
          </a:xfrm>
        </p:spPr>
        <p:txBody>
          <a:bodyPr/>
          <a:lstStyle/>
          <a:p>
            <a:pPr marL="45720" indent="0">
              <a:buNone/>
            </a:pPr>
            <a:r>
              <a:rPr lang="ru-RU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Вычитание </a:t>
            </a:r>
            <a:r>
              <a:rPr lang="ru-RU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трёхзначных </a:t>
            </a:r>
            <a:r>
              <a:rPr lang="ru-RU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чисел</a:t>
            </a:r>
            <a:endParaRPr lang="ru-RU" sz="4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324528" y="60212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394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846"/>
    </mc:Choice>
    <mc:Fallback>
      <p:transition spd="slow" advTm="168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6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4"/>
        <p14:stopEvt time="15664" objId="4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Цель: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772816"/>
            <a:ext cx="9036496" cy="381642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Изучить…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27784" y="1844824"/>
            <a:ext cx="6408712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ычитание трёхзначных</a:t>
            </a:r>
            <a:endParaRPr lang="ru-RU" sz="40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2492896"/>
            <a:ext cx="2232248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чисел</a:t>
            </a:r>
            <a:endParaRPr lang="ru-RU" sz="40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52520" y="6021288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87253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623"/>
    </mc:Choice>
    <mc:Fallback>
      <p:transition spd="slow" advTm="186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67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/>
      <p:bldP spid="5" grpId="0"/>
    </p:bldLst>
  </p:timing>
  <p:extLst>
    <p:ext uri="{E180D4A7-C9FB-4DFB-919C-405C955672EB}">
      <p14:showEvtLst xmlns:p14="http://schemas.microsoft.com/office/powerpoint/2010/main">
        <p14:playEvt time="1839" objId="6"/>
        <p14:stopEvt time="17936" objId="6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6944559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 smtClean="0"/>
              <a:t>План: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1268760"/>
            <a:ext cx="7704856" cy="5112568"/>
          </a:xfrm>
        </p:spPr>
        <p:txBody>
          <a:bodyPr>
            <a:normAutofit fontScale="92500" lnSpcReduction="10000"/>
          </a:bodyPr>
          <a:lstStyle/>
          <a:p>
            <a:pPr marL="560070" lvl="0" indent="-514350">
              <a:buClrTx/>
              <a:buAutoNum type="arabicPeriod"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Узнать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алгоритм вычитания трёхзначных чисел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" lvl="0" indent="0">
              <a:buClrTx/>
              <a:buNone/>
            </a:pPr>
            <a:endParaRPr 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lvl="0" indent="0">
              <a:buClrTx/>
              <a:buNone/>
            </a:pP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lvl="0" indent="0">
              <a:buClrTx/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3. Решать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примеры с вычитанием трёхзначных чисел столбиком.</a:t>
            </a:r>
          </a:p>
          <a:p>
            <a:pPr marL="45720" lvl="0" indent="0">
              <a:buClrTx/>
              <a:buNone/>
            </a:pPr>
            <a:endParaRPr 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lvl="0" indent="0">
              <a:buClrTx/>
              <a:buNone/>
            </a:pP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lvl="0" indent="0">
              <a:buClrTx/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5. Закрепить умение выполнять проверку вычитания.</a:t>
            </a:r>
          </a:p>
          <a:p>
            <a:pPr marL="4572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3057974"/>
            <a:ext cx="7272808" cy="252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Узнать алгоритм сложения трёхзначных чисел.</a:t>
            </a:r>
          </a:p>
          <a:p>
            <a:endParaRPr lang="ru-RU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67513" y="4437112"/>
            <a:ext cx="7560840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Решать примеры с делением и умножением.</a:t>
            </a:r>
          </a:p>
          <a:p>
            <a:pPr algn="ctr"/>
            <a:endParaRPr lang="ru-RU" dirty="0"/>
          </a:p>
        </p:txBody>
      </p:sp>
      <p:pic>
        <p:nvPicPr>
          <p:cNvPr id="6" name="Записанный звук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68544" y="5805264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40224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835"/>
    </mc:Choice>
    <mc:Fallback>
      <p:transition spd="slow" advTm="398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8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/>
      <p:bldP spid="5" grpId="0"/>
    </p:bldLst>
  </p:timing>
  <p:extLst>
    <p:ext uri="{E180D4A7-C9FB-4DFB-919C-405C955672EB}">
      <p14:showEvtLst xmlns:p14="http://schemas.microsoft.com/office/powerpoint/2010/main">
        <p14:playEvt time="0" objId="6"/>
        <p14:stopEvt time="38296" objId="6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sz="quarter" idx="13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512" y="188640"/>
            <a:ext cx="8784976" cy="6480720"/>
          </a:xfrm>
          <a:prstGeom prst="rect">
            <a:avLst/>
          </a:prstGeom>
        </p:spPr>
      </p:pic>
      <p:pic>
        <p:nvPicPr>
          <p:cNvPr id="2" name="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52520" y="59492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319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855"/>
    </mc:Choice>
    <mc:Fallback>
      <p:transition spd="slow" advTm="438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1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"/>
        <p14:stopEvt time="43855" objId="2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План: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1340768"/>
            <a:ext cx="8280920" cy="4896544"/>
          </a:xfrm>
        </p:spPr>
        <p:txBody>
          <a:bodyPr>
            <a:noAutofit/>
          </a:bodyPr>
          <a:lstStyle/>
          <a:p>
            <a:pPr marL="502920" lvl="0" indent="-457200">
              <a:buClrTx/>
              <a:buFont typeface="+mj-lt"/>
              <a:buAutoNum type="arabicPeriod"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Узнать алгоритм вычитания трёхзначных чисел.</a:t>
            </a:r>
          </a:p>
          <a:p>
            <a:pPr marL="502920" lvl="0" indent="-457200">
              <a:buClrTx/>
              <a:buFont typeface="+mj-lt"/>
              <a:buAutoNum type="arabicPeriod"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Решать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примеры с вычитанием трёхзначных чисел столбиком.</a:t>
            </a:r>
          </a:p>
          <a:p>
            <a:pPr marL="502920" lvl="0" indent="-457200">
              <a:buClrTx/>
              <a:buFont typeface="+mj-lt"/>
              <a:buAutoNum type="arabicPeriod"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Закрепить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умение выполнять проверку вычитания.</a:t>
            </a:r>
          </a:p>
          <a:p>
            <a:pPr marL="502920" indent="-457200">
              <a:buClrTx/>
              <a:buFont typeface="+mj-lt"/>
              <a:buAutoNum type="arabicPeriod"/>
            </a:pPr>
            <a:endParaRPr lang="ru-RU" sz="2800" dirty="0"/>
          </a:p>
        </p:txBody>
      </p:sp>
      <p:pic>
        <p:nvPicPr>
          <p:cNvPr id="4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52520" y="5229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566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197"/>
    </mc:Choice>
    <mc:Fallback>
      <p:transition spd="slow" advTm="151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4"/>
        <p14:stopEvt time="13886" objId="4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980728"/>
            <a:ext cx="8352928" cy="5472608"/>
          </a:xfrm>
        </p:spPr>
        <p:txBody>
          <a:bodyPr>
            <a:normAutofit/>
          </a:bodyPr>
          <a:lstStyle/>
          <a:p>
            <a:pPr marL="502920" indent="-457200">
              <a:buClrTx/>
              <a:buFont typeface="+mj-lt"/>
              <a:buAutoNum type="arabicPeriod"/>
            </a:pPr>
            <a:r>
              <a:rPr lang="ru-RU" sz="4800" dirty="0" smtClean="0"/>
              <a:t>Пишу:…</a:t>
            </a:r>
          </a:p>
          <a:p>
            <a:pPr marL="502920" indent="-457200">
              <a:buClrTx/>
              <a:buFont typeface="+mj-lt"/>
              <a:buAutoNum type="arabicPeriod"/>
            </a:pPr>
            <a:r>
              <a:rPr lang="ru-RU" sz="4800" dirty="0" smtClean="0"/>
              <a:t>Вычитаю единицы:…</a:t>
            </a:r>
          </a:p>
          <a:p>
            <a:pPr marL="502920" indent="-457200">
              <a:buClrTx/>
              <a:buFont typeface="+mj-lt"/>
              <a:buAutoNum type="arabicPeriod"/>
            </a:pPr>
            <a:r>
              <a:rPr lang="ru-RU" sz="4800" dirty="0" smtClean="0"/>
              <a:t>Вычитаю десятки:…</a:t>
            </a:r>
          </a:p>
          <a:p>
            <a:pPr marL="502920" indent="-457200">
              <a:buClrTx/>
              <a:buFont typeface="+mj-lt"/>
              <a:buAutoNum type="arabicPeriod"/>
            </a:pPr>
            <a:r>
              <a:rPr lang="ru-RU" sz="4800" dirty="0" smtClean="0"/>
              <a:t>Вычитаю сотни:…</a:t>
            </a:r>
          </a:p>
          <a:p>
            <a:pPr marL="502920" indent="-457200">
              <a:buClrTx/>
              <a:buFont typeface="+mj-lt"/>
              <a:buAutoNum type="arabicPeriod"/>
            </a:pPr>
            <a:r>
              <a:rPr lang="ru-RU" sz="4800" dirty="0" smtClean="0"/>
              <a:t>Читаю ответ:…</a:t>
            </a:r>
            <a:endParaRPr lang="ru-RU" sz="4800" dirty="0"/>
          </a:p>
        </p:txBody>
      </p:sp>
      <p:pic>
        <p:nvPicPr>
          <p:cNvPr id="2" name="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52520" y="60212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750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462"/>
    </mc:Choice>
    <mc:Fallback>
      <p:transition spd="slow" advTm="184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9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"/>
        <p14:stopEvt time="17039" objId="2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46" y="1772816"/>
            <a:ext cx="9036496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24528" y="619990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765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478"/>
    </mc:Choice>
    <mc:Fallback>
      <p:transition spd="slow" advTm="334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"/>
        <p14:stopEvt time="32432" objId="2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0"/>
            <a:ext cx="8424936" cy="68580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51 и 17</a:t>
            </a:r>
          </a:p>
          <a:p>
            <a:pPr marL="45720" indent="0">
              <a:buNone/>
            </a:pPr>
            <a:r>
              <a:rPr lang="ru-RU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51-17=</a:t>
            </a:r>
            <a:r>
              <a:rPr lang="ru-RU" sz="23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34</a:t>
            </a:r>
            <a:r>
              <a:rPr lang="ru-RU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 – настолько единиц число 51 больше 17</a:t>
            </a:r>
          </a:p>
          <a:p>
            <a:pPr marL="45720" indent="0">
              <a:buNone/>
            </a:pPr>
            <a:r>
              <a:rPr lang="ru-RU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51:17=</a:t>
            </a:r>
            <a:r>
              <a:rPr lang="ru-RU" sz="23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 – во столько раз число 51 больше 17</a:t>
            </a:r>
          </a:p>
          <a:p>
            <a:pPr marL="45720" indent="0">
              <a:buNone/>
            </a:pPr>
            <a:endParaRPr lang="ru-RU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72 и 4</a:t>
            </a:r>
          </a:p>
          <a:p>
            <a:pPr marL="45720" indent="0">
              <a:buNone/>
            </a:pPr>
            <a:r>
              <a:rPr lang="ru-RU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72-4=</a:t>
            </a:r>
            <a:r>
              <a:rPr lang="ru-RU" sz="23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68 </a:t>
            </a:r>
            <a:r>
              <a:rPr lang="ru-RU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– настолько единиц число 72 больше 4</a:t>
            </a:r>
          </a:p>
          <a:p>
            <a:pPr marL="45720" indent="0">
              <a:buNone/>
            </a:pPr>
            <a:r>
              <a:rPr lang="ru-RU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72:4=</a:t>
            </a:r>
            <a:r>
              <a:rPr lang="ru-RU" sz="23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18 </a:t>
            </a:r>
            <a:r>
              <a:rPr lang="ru-RU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– во столько раз число 71 больше 4</a:t>
            </a:r>
          </a:p>
          <a:p>
            <a:pPr marL="45720" indent="0">
              <a:buNone/>
            </a:pPr>
            <a:endParaRPr lang="ru-RU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95 и 19</a:t>
            </a:r>
          </a:p>
          <a:p>
            <a:pPr marL="45720" indent="0">
              <a:buNone/>
            </a:pPr>
            <a:r>
              <a:rPr lang="ru-RU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95-19=</a:t>
            </a:r>
            <a:r>
              <a:rPr lang="ru-RU" sz="23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76</a:t>
            </a:r>
            <a:r>
              <a:rPr lang="ru-RU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 – настолько единиц число 95 больше 19</a:t>
            </a:r>
          </a:p>
          <a:p>
            <a:pPr marL="45720" indent="0">
              <a:buNone/>
            </a:pPr>
            <a:r>
              <a:rPr lang="ru-RU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95:19=</a:t>
            </a:r>
            <a:r>
              <a:rPr lang="ru-RU" sz="23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 – во столько раз число 95 больше 19</a:t>
            </a:r>
          </a:p>
          <a:p>
            <a:pPr marL="45720" indent="0">
              <a:buNone/>
            </a:pPr>
            <a:endParaRPr lang="ru-RU" sz="2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60 и 15</a:t>
            </a:r>
          </a:p>
          <a:p>
            <a:pPr marL="45720" indent="0">
              <a:buNone/>
            </a:pPr>
            <a:r>
              <a:rPr lang="ru-RU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60-15=</a:t>
            </a:r>
            <a:r>
              <a:rPr lang="ru-RU" sz="23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45 </a:t>
            </a:r>
            <a:r>
              <a:rPr lang="ru-RU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– настолько единиц число 60 больше 15</a:t>
            </a:r>
          </a:p>
          <a:p>
            <a:pPr marL="45720" indent="0">
              <a:buNone/>
            </a:pPr>
            <a:r>
              <a:rPr lang="ru-RU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60:15=</a:t>
            </a:r>
            <a:r>
              <a:rPr lang="ru-RU" sz="23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ru-RU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– во столько раз число 60 больше 15</a:t>
            </a:r>
            <a:endParaRPr lang="ru-RU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52520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240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934"/>
    </mc:Choice>
    <mc:Fallback>
      <p:transition spd="slow" advTm="209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4"/>
        <p14:stopEvt time="19495" objId="4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3617" y="1868812"/>
            <a:ext cx="15858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562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07007" y="2638984"/>
            <a:ext cx="1431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237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022669" y="3602906"/>
            <a:ext cx="1728192" cy="0"/>
          </a:xfrm>
          <a:prstGeom prst="line">
            <a:avLst/>
          </a:prstGeom>
          <a:ln w="168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252941" y="3739975"/>
            <a:ext cx="15858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325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2922" y="1876734"/>
            <a:ext cx="8597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1)</a:t>
            </a:r>
            <a:endParaRPr lang="ru-RU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15816" y="1868812"/>
            <a:ext cx="8597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2)</a:t>
            </a:r>
            <a:endParaRPr lang="ru-RU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29718" y="1868812"/>
            <a:ext cx="15858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638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3775563" y="3601805"/>
            <a:ext cx="1914667" cy="1825"/>
          </a:xfrm>
          <a:prstGeom prst="line">
            <a:avLst/>
          </a:prstGeom>
          <a:ln w="168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104744" y="2678475"/>
            <a:ext cx="15858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275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04388" y="3739975"/>
            <a:ext cx="15858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363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96136" y="1868812"/>
            <a:ext cx="8597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8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Минус 16"/>
          <p:cNvSpPr/>
          <p:nvPr/>
        </p:nvSpPr>
        <p:spPr>
          <a:xfrm>
            <a:off x="939987" y="2455703"/>
            <a:ext cx="669011" cy="50405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Минус 17"/>
          <p:cNvSpPr/>
          <p:nvPr/>
        </p:nvSpPr>
        <p:spPr>
          <a:xfrm>
            <a:off x="3769882" y="2455703"/>
            <a:ext cx="669011" cy="50405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7092280" y="1862336"/>
            <a:ext cx="15858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815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Минус 22"/>
          <p:cNvSpPr/>
          <p:nvPr/>
        </p:nvSpPr>
        <p:spPr>
          <a:xfrm>
            <a:off x="6661321" y="2455703"/>
            <a:ext cx="669011" cy="504056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7095969" y="2678475"/>
            <a:ext cx="15858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438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6763455" y="3601081"/>
            <a:ext cx="1914667" cy="1825"/>
          </a:xfrm>
          <a:prstGeom prst="line">
            <a:avLst/>
          </a:prstGeom>
          <a:ln w="168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095969" y="3739598"/>
            <a:ext cx="15858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377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10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96536" y="6093296"/>
            <a:ext cx="609600" cy="6096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22669" y="3739975"/>
            <a:ext cx="1893147" cy="922953"/>
          </a:xfrm>
          <a:prstGeom prst="rect">
            <a:avLst/>
          </a:prstGeom>
          <a:solidFill>
            <a:schemeClr val="accent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6812680" y="3815730"/>
            <a:ext cx="1893147" cy="922953"/>
          </a:xfrm>
          <a:prstGeom prst="rect">
            <a:avLst/>
          </a:prstGeom>
          <a:solidFill>
            <a:schemeClr val="accent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3823482" y="3784497"/>
            <a:ext cx="1893147" cy="922953"/>
          </a:xfrm>
          <a:prstGeom prst="rect">
            <a:avLst/>
          </a:prstGeom>
          <a:solidFill>
            <a:schemeClr val="accent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0774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9616"/>
    </mc:Choice>
    <mc:Fallback>
      <p:transition spd="slow" advTm="596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76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 animBg="1"/>
      <p:bldP spid="27" grpId="0" animBg="1"/>
      <p:bldP spid="28" grpId="0" animBg="1"/>
    </p:bldLst>
  </p:timing>
  <p:extLst>
    <p:ext uri="{E180D4A7-C9FB-4DFB-919C-405C955672EB}">
      <p14:showEvtLst xmlns:p14="http://schemas.microsoft.com/office/powerpoint/2010/main">
        <p14:playEvt time="0" objId="4"/>
        <p14:stopEvt time="59616" objId="4"/>
      </p14:showEvt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557420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 smtClean="0"/>
              <a:t>Проверка: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2168860"/>
            <a:ext cx="4608512" cy="11521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ВЫЧИТАЕМОЕ</a:t>
            </a:r>
            <a:endParaRPr lang="ru-RU" sz="4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5617" y="2587960"/>
            <a:ext cx="4032448" cy="733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15616" y="3079309"/>
            <a:ext cx="4312096" cy="1106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4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РАЗНОСТЬ</a:t>
            </a:r>
            <a:endParaRPr lang="ru-RU" sz="4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91580" y="4168185"/>
            <a:ext cx="4752528" cy="1106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УМЕНЬШАЕМОЕ</a:t>
            </a:r>
            <a:endParaRPr lang="ru-RU" sz="4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люс 8"/>
          <p:cNvSpPr/>
          <p:nvPr/>
        </p:nvSpPr>
        <p:spPr>
          <a:xfrm>
            <a:off x="719572" y="2840229"/>
            <a:ext cx="792088" cy="792088"/>
          </a:xfrm>
          <a:prstGeom prst="mathPlus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791580" y="4005064"/>
            <a:ext cx="4636132" cy="0"/>
          </a:xfrm>
          <a:prstGeom prst="line">
            <a:avLst/>
          </a:prstGeom>
          <a:ln w="168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444208" y="2348880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438</a:t>
            </a:r>
            <a:endParaRPr lang="ru-RU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люс 11"/>
          <p:cNvSpPr/>
          <p:nvPr/>
        </p:nvSpPr>
        <p:spPr>
          <a:xfrm>
            <a:off x="6228184" y="2840229"/>
            <a:ext cx="720080" cy="677843"/>
          </a:xfrm>
          <a:prstGeom prst="mathPlus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96608" y="3179877"/>
            <a:ext cx="1575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377</a:t>
            </a:r>
            <a:endParaRPr lang="ru-RU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6300192" y="4005064"/>
            <a:ext cx="1872208" cy="32785"/>
          </a:xfrm>
          <a:prstGeom prst="line">
            <a:avLst/>
          </a:prstGeom>
          <a:ln w="168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596608" y="4163274"/>
            <a:ext cx="1575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815</a:t>
            </a:r>
            <a:endParaRPr lang="ru-RU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52520" y="60212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293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490"/>
    </mc:Choice>
    <mc:Fallback>
      <p:transition spd="slow" advTm="104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3"/>
        <p14:stopEvt time="10022" objId="3"/>
      </p14:showEvt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331640" y="1340768"/>
            <a:ext cx="6328792" cy="347472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endParaRPr lang="ru-RU" sz="6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 algn="ctr">
              <a:buNone/>
            </a:pPr>
            <a:r>
              <a:rPr lang="ru-RU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726-269=?</a:t>
            </a:r>
            <a:endParaRPr lang="ru-RU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 algn="ctr">
              <a:buNone/>
            </a:pPr>
            <a:endParaRPr lang="ru-RU" sz="6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44208" y="2564904"/>
            <a:ext cx="2448272" cy="1440160"/>
          </a:xfrm>
          <a:prstGeom prst="rect">
            <a:avLst/>
          </a:prstGeom>
          <a:solidFill>
            <a:schemeClr val="accent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457</a:t>
            </a:r>
            <a:endParaRPr lang="ru-RU" sz="6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1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24528" y="5877272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82973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303"/>
    </mc:Choice>
    <mc:Fallback>
      <p:transition spd="slow" advTm="373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1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</p:bldLst>
  </p:timing>
  <p:extLst>
    <p:ext uri="{E180D4A7-C9FB-4DFB-919C-405C955672EB}">
      <p14:showEvtLst xmlns:p14="http://schemas.microsoft.com/office/powerpoint/2010/main">
        <p14:playEvt time="0" objId="4"/>
        <p14:stopEvt time="37303" objId="4"/>
      </p14:showEvt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84385" y="1124744"/>
            <a:ext cx="8928992" cy="4536504"/>
          </a:xfrm>
        </p:spPr>
        <p:txBody>
          <a:bodyPr>
            <a:normAutofit/>
          </a:bodyPr>
          <a:lstStyle/>
          <a:p>
            <a:pPr marL="502920" lvl="0" indent="-457200">
              <a:lnSpc>
                <a:spcPct val="200000"/>
              </a:lnSpc>
              <a:buClrTx/>
              <a:buFont typeface="+mj-lt"/>
              <a:buAutoNum type="arabicPeriod"/>
            </a:pP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«Сегодня на занятии я понял(а), </a:t>
            </a: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что…»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2920" lvl="0" indent="-457200">
              <a:lnSpc>
                <a:spcPct val="200000"/>
              </a:lnSpc>
              <a:buClrTx/>
              <a:buFont typeface="+mj-lt"/>
              <a:buAutoNum type="arabicPeriod"/>
            </a:pP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«Самым трудным для меня было…»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2920" lvl="0" indent="-457200">
              <a:lnSpc>
                <a:spcPct val="200000"/>
              </a:lnSpc>
              <a:buClrTx/>
              <a:buFont typeface="+mj-lt"/>
              <a:buAutoNum type="arabicPeriod"/>
            </a:pP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«Теперь я смогу применить </a:t>
            </a: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полученные</a:t>
            </a:r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 знания, когда…»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2" name="1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44000" y="56612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639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775"/>
    </mc:Choice>
    <mc:Fallback>
      <p:transition spd="slow" advTm="147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3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"/>
        <p14:stopEvt time="14775" objId="2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8|17.2|1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6|3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7|0.9|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6"/>
</p:tagLst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1315</TotalTime>
  <Words>206</Words>
  <Application>Microsoft Office PowerPoint</Application>
  <PresentationFormat>Экран (4:3)</PresentationFormat>
  <Paragraphs>69</Paragraphs>
  <Slides>13</Slides>
  <Notes>0</Notes>
  <HiddenSlides>0</HiddenSlides>
  <MMClips>13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Воздушный поток</vt:lpstr>
      <vt:lpstr>1) 380+60=  2)  830-300=  3) 570-80=  </vt:lpstr>
      <vt:lpstr>Тема:</vt:lpstr>
      <vt:lpstr>Цель:</vt:lpstr>
      <vt:lpstr>План:</vt:lpstr>
      <vt:lpstr>Презентация PowerPoint</vt:lpstr>
      <vt:lpstr>План:</vt:lpstr>
      <vt:lpstr>Презентация PowerPoint</vt:lpstr>
      <vt:lpstr>Презентация PowerPoint</vt:lpstr>
      <vt:lpstr>Презентация PowerPoint</vt:lpstr>
      <vt:lpstr>Презентация PowerPoint</vt:lpstr>
      <vt:lpstr>Проверка: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</dc:creator>
  <cp:lastModifiedBy>Светлана</cp:lastModifiedBy>
  <cp:revision>41</cp:revision>
  <dcterms:created xsi:type="dcterms:W3CDTF">2026-03-29T18:44:33Z</dcterms:created>
  <dcterms:modified xsi:type="dcterms:W3CDTF">2026-09-01T18:18:22Z</dcterms:modified>
</cp:coreProperties>
</file>